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00" r:id="rId2"/>
    <p:sldId id="301" r:id="rId3"/>
    <p:sldId id="312" r:id="rId4"/>
    <p:sldId id="313" r:id="rId5"/>
    <p:sldId id="314" r:id="rId6"/>
    <p:sldId id="302" r:id="rId7"/>
    <p:sldId id="303" r:id="rId8"/>
    <p:sldId id="304" r:id="rId9"/>
    <p:sldId id="315" r:id="rId10"/>
    <p:sldId id="316" r:id="rId11"/>
    <p:sldId id="307" r:id="rId12"/>
    <p:sldId id="317" r:id="rId13"/>
    <p:sldId id="318" r:id="rId14"/>
    <p:sldId id="320" r:id="rId15"/>
    <p:sldId id="306" r:id="rId16"/>
    <p:sldId id="319" r:id="rId17"/>
    <p:sldId id="308" r:id="rId18"/>
    <p:sldId id="322" r:id="rId19"/>
    <p:sldId id="321" r:id="rId20"/>
    <p:sldId id="310" r:id="rId21"/>
    <p:sldId id="323" r:id="rId22"/>
    <p:sldId id="324" r:id="rId23"/>
    <p:sldId id="309" r:id="rId24"/>
    <p:sldId id="325" r:id="rId25"/>
    <p:sldId id="32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0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>
      <p:cViewPr varScale="1">
        <p:scale>
          <a:sx n="78" d="100"/>
          <a:sy n="78" d="100"/>
        </p:scale>
        <p:origin x="165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D0D80-3F5A-4E2B-8189-1BE0B88D707F}" type="datetimeFigureOut">
              <a:rPr lang="es-ES" smtClean="0"/>
              <a:t>08/12/2024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1685-EDE0-4EE0-9505-D5595FB65CC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7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87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8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1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1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7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10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419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2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08/12/2024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07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754EF92-8AF7-28C7-A93B-6CE57D40F221}"/>
              </a:ext>
            </a:extLst>
          </p:cNvPr>
          <p:cNvSpPr txBox="1"/>
          <p:nvPr/>
        </p:nvSpPr>
        <p:spPr>
          <a:xfrm>
            <a:off x="755576" y="2132856"/>
            <a:ext cx="7344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INTRODUCCION A CONTROLADORES EN ARDUINO</a:t>
            </a:r>
          </a:p>
        </p:txBody>
      </p:sp>
      <p:pic>
        <p:nvPicPr>
          <p:cNvPr id="1026" name="Picture 2" descr="Grafica Institucional">
            <a:extLst>
              <a:ext uri="{FF2B5EF4-FFF2-40B4-BE49-F238E27FC236}">
                <a16:creationId xmlns:a16="http://schemas.microsoft.com/office/drawing/2014/main" id="{B7006428-BBCD-7C26-22E1-E83FDA3D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24" y="4293096"/>
            <a:ext cx="3671119" cy="148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3AF914BD-A55F-65EF-2958-951236FAD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9044"/>
            <a:ext cx="3063246" cy="16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14AAE-06A0-DAE7-C399-4DB5EDEDB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46A0A-DF48-4D11-2143-795E00A77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5616" y="116632"/>
            <a:ext cx="6572250" cy="1049337"/>
          </a:xfrm>
        </p:spPr>
        <p:txBody>
          <a:bodyPr/>
          <a:lstStyle/>
          <a:p>
            <a:pPr algn="ctr"/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lcd</a:t>
            </a:r>
            <a:r>
              <a:rPr lang="es-ES" dirty="0"/>
              <a:t> (I2C)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CC9793-A83F-90B7-B60A-1D62FDEA7FD6}"/>
              </a:ext>
            </a:extLst>
          </p:cNvPr>
          <p:cNvSpPr txBox="1"/>
          <p:nvPr/>
        </p:nvSpPr>
        <p:spPr>
          <a:xfrm>
            <a:off x="539552" y="764704"/>
            <a:ext cx="748883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#include &lt;</a:t>
            </a:r>
            <a:r>
              <a:rPr lang="es-ES" dirty="0" err="1"/>
              <a:t>Wire.h</a:t>
            </a:r>
            <a:r>
              <a:rPr lang="es-ES" dirty="0"/>
              <a:t>&gt; </a:t>
            </a:r>
          </a:p>
          <a:p>
            <a:r>
              <a:rPr lang="es-ES" dirty="0"/>
              <a:t>#include &lt;LiquidCrystal_I2C.h&gt;</a:t>
            </a:r>
          </a:p>
          <a:p>
            <a:endParaRPr lang="es-ES" dirty="0"/>
          </a:p>
          <a:p>
            <a:r>
              <a:rPr lang="es-ES" dirty="0"/>
              <a:t>LiquidCrystal_I2C </a:t>
            </a:r>
            <a:r>
              <a:rPr lang="es-ES" dirty="0" err="1"/>
              <a:t>lcd</a:t>
            </a:r>
            <a:r>
              <a:rPr lang="es-ES" dirty="0"/>
              <a:t>(0x27,16,2);  // set  LCD dirección a 0x27 </a:t>
            </a:r>
          </a:p>
          <a:p>
            <a:r>
              <a:rPr lang="es-ES" dirty="0"/>
              <a:t>						       //para mostrar 16 caracteres y 2 líneas</a:t>
            </a:r>
          </a:p>
          <a:p>
            <a:endParaRPr lang="es-ES" dirty="0"/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()</a:t>
            </a:r>
          </a:p>
          <a:p>
            <a:r>
              <a:rPr lang="es-ES" dirty="0"/>
              <a:t>{</a:t>
            </a:r>
          </a:p>
          <a:p>
            <a:r>
              <a:rPr lang="es-ES" dirty="0"/>
              <a:t>  </a:t>
            </a:r>
            <a:r>
              <a:rPr lang="es-ES" dirty="0" err="1"/>
              <a:t>lcd.init</a:t>
            </a:r>
            <a:r>
              <a:rPr lang="es-ES" dirty="0"/>
              <a:t>();  </a:t>
            </a:r>
          </a:p>
          <a:p>
            <a:r>
              <a:rPr lang="es-ES" dirty="0"/>
              <a:t>  </a:t>
            </a:r>
            <a:r>
              <a:rPr lang="es-ES" dirty="0" err="1"/>
              <a:t>lcd.backlight</a:t>
            </a:r>
            <a:r>
              <a:rPr lang="es-ES" dirty="0"/>
              <a:t>();</a:t>
            </a:r>
          </a:p>
          <a:p>
            <a:r>
              <a:rPr lang="es-ES" dirty="0"/>
              <a:t>  </a:t>
            </a:r>
            <a:r>
              <a:rPr lang="es-ES" dirty="0" err="1"/>
              <a:t>lcd.setCursor</a:t>
            </a:r>
            <a:r>
              <a:rPr lang="es-ES" dirty="0"/>
              <a:t>(2,0);</a:t>
            </a:r>
          </a:p>
          <a:p>
            <a:r>
              <a:rPr lang="es-ES" dirty="0"/>
              <a:t>  </a:t>
            </a:r>
            <a:r>
              <a:rPr lang="es-ES" dirty="0" err="1"/>
              <a:t>lcd.print</a:t>
            </a:r>
            <a:r>
              <a:rPr lang="es-ES" dirty="0"/>
              <a:t>("Curso </a:t>
            </a:r>
            <a:r>
              <a:rPr lang="es-ES" dirty="0" err="1"/>
              <a:t>Intro</a:t>
            </a:r>
            <a:r>
              <a:rPr lang="es-ES" dirty="0"/>
              <a:t>");</a:t>
            </a:r>
          </a:p>
          <a:p>
            <a:r>
              <a:rPr lang="es-ES" dirty="0"/>
              <a:t>  </a:t>
            </a:r>
            <a:r>
              <a:rPr lang="es-ES" dirty="0" err="1"/>
              <a:t>lcd.setCursor</a:t>
            </a:r>
            <a:r>
              <a:rPr lang="es-ES" dirty="0"/>
              <a:t>(2,1);</a:t>
            </a:r>
          </a:p>
          <a:p>
            <a:r>
              <a:rPr lang="es-ES" dirty="0"/>
              <a:t>  </a:t>
            </a:r>
            <a:r>
              <a:rPr lang="es-ES" dirty="0" err="1"/>
              <a:t>lcd.print</a:t>
            </a:r>
            <a:r>
              <a:rPr lang="es-ES" dirty="0"/>
              <a:t>("Arduino 2024");</a:t>
            </a:r>
          </a:p>
          <a:p>
            <a:r>
              <a:rPr lang="es-ES" dirty="0"/>
              <a:t>}</a:t>
            </a:r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()</a:t>
            </a:r>
          </a:p>
          <a:p>
            <a:r>
              <a:rPr lang="es-ES" dirty="0"/>
              <a:t>{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688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E855-24DC-9DDD-2CDA-0D63E9C5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26778-3E4C-BF8B-5840-F2286CB92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Sensor temperatura </a:t>
            </a:r>
            <a:r>
              <a:rPr lang="es-ES" dirty="0" err="1"/>
              <a:t>tmp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4BF578-F9B5-74CB-A4AC-7CB7E2F8289B}"/>
              </a:ext>
            </a:extLst>
          </p:cNvPr>
          <p:cNvSpPr txBox="1"/>
          <p:nvPr/>
        </p:nvSpPr>
        <p:spPr>
          <a:xfrm>
            <a:off x="3707904" y="2060848"/>
            <a:ext cx="1369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-50 a 125</a:t>
            </a:r>
          </a:p>
          <a:p>
            <a:r>
              <a:rPr lang="es-ES" dirty="0"/>
              <a:t>0 a 1750 </a:t>
            </a:r>
            <a:r>
              <a:rPr lang="es-ES" dirty="0" err="1"/>
              <a:t>mV</a:t>
            </a:r>
            <a:endParaRPr lang="es-ES" dirty="0"/>
          </a:p>
          <a:p>
            <a:r>
              <a:rPr lang="es-ES" dirty="0"/>
              <a:t>10mV / </a:t>
            </a:r>
            <a:r>
              <a:rPr lang="es-ES" dirty="0" err="1"/>
              <a:t>ºC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014E72-2F68-E7B2-84DB-442DC2476B5E}"/>
              </a:ext>
            </a:extLst>
          </p:cNvPr>
          <p:cNvSpPr txBox="1"/>
          <p:nvPr/>
        </p:nvSpPr>
        <p:spPr>
          <a:xfrm>
            <a:off x="422097" y="3103586"/>
            <a:ext cx="3419094" cy="45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150"/>
              </a:lnSpc>
              <a:spcAft>
                <a:spcPts val="600"/>
              </a:spcAft>
            </a:pPr>
            <a:r>
              <a:rPr lang="es-ES" i="0" dirty="0" err="1">
                <a:solidFill>
                  <a:srgbClr val="2F03BD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analogReference</a:t>
            </a:r>
            <a:r>
              <a:rPr lang="es-ES" i="0" dirty="0">
                <a:effectLst/>
                <a:latin typeface="Open Sans" panose="020B0606030504020204" pitchFamily="34" charset="0"/>
              </a:rPr>
              <a:t>(</a:t>
            </a:r>
            <a:r>
              <a:rPr lang="es-ES" dirty="0">
                <a:latin typeface="Open Sans" panose="020B0606030504020204" pitchFamily="34" charset="0"/>
              </a:rPr>
              <a:t>tipo</a:t>
            </a:r>
            <a:r>
              <a:rPr lang="es-ES" i="0" dirty="0">
                <a:effectLst/>
                <a:latin typeface="Open Sans" panose="020B0606030504020204" pitchFamily="34" charset="0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09F6E4-BA82-384E-D624-C7CF55501B9B}"/>
              </a:ext>
            </a:extLst>
          </p:cNvPr>
          <p:cNvSpPr txBox="1"/>
          <p:nvPr/>
        </p:nvSpPr>
        <p:spPr>
          <a:xfrm>
            <a:off x="648850" y="3443919"/>
            <a:ext cx="3240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DEFAULT:</a:t>
            </a:r>
            <a:r>
              <a:rPr lang="en-US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 5 volts </a:t>
            </a:r>
            <a:r>
              <a:rPr lang="en-US" dirty="0">
                <a:solidFill>
                  <a:srgbClr val="374146"/>
                </a:solidFill>
                <a:latin typeface="Open Sans" panose="020B0606030504020204" pitchFamily="34" charset="0"/>
              </a:rPr>
              <a:t>o </a:t>
            </a:r>
            <a:r>
              <a:rPr lang="en-US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3.3 volts.</a:t>
            </a:r>
          </a:p>
          <a:p>
            <a:pPr algn="l"/>
            <a:r>
              <a:rPr lang="en-US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INTERNAL:</a:t>
            </a:r>
            <a:r>
              <a:rPr lang="en-US" dirty="0">
                <a:solidFill>
                  <a:srgbClr val="374146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374146"/>
                </a:solidFill>
                <a:latin typeface="Open Sans" panose="020B0606030504020204" pitchFamily="34" charset="0"/>
              </a:rPr>
              <a:t>igual</a:t>
            </a:r>
            <a:r>
              <a:rPr lang="en-US" dirty="0">
                <a:solidFill>
                  <a:srgbClr val="374146"/>
                </a:solidFill>
                <a:latin typeface="Open Sans" panose="020B0606030504020204" pitchFamily="34" charset="0"/>
              </a:rPr>
              <a:t> a </a:t>
            </a:r>
            <a:r>
              <a:rPr lang="en-US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1.1Volts.</a:t>
            </a:r>
          </a:p>
          <a:p>
            <a:pPr algn="l"/>
            <a:r>
              <a:rPr lang="en-US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EXTERNAL:</a:t>
            </a:r>
            <a:endParaRPr lang="en-US" b="0" i="0" dirty="0">
              <a:solidFill>
                <a:srgbClr val="374146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64B708-B260-52B9-FD94-F060484AA28C}"/>
              </a:ext>
            </a:extLst>
          </p:cNvPr>
          <p:cNvSpPr txBox="1"/>
          <p:nvPr/>
        </p:nvSpPr>
        <p:spPr>
          <a:xfrm>
            <a:off x="422096" y="4707582"/>
            <a:ext cx="657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FF"/>
                </a:solidFill>
                <a:effectLst/>
                <a:latin typeface="Roboto Mono" panose="00000009000000000000" pitchFamily="49" charset="0"/>
              </a:rPr>
              <a:t>map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n-U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value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U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fromLow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U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fromHigh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U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toLow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n-U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n-US" b="0" i="0" dirty="0" err="1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toHigh</a:t>
            </a:r>
            <a:r>
              <a:rPr lang="en-U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60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78DF7-DE44-0B01-C85C-B05564A35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46C05-D186-B98C-28F3-9EA7DC046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875" y="260648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Sensor temperatura </a:t>
            </a:r>
            <a:r>
              <a:rPr lang="es-ES" dirty="0" err="1"/>
              <a:t>tmp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1BB6CD-0944-BB53-2515-E4BF1C83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1052736"/>
            <a:ext cx="8345065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9974-F67B-EAE0-4DDE-39E51A2A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7D333-6DF8-286B-F17E-7969F3DA8A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75656" y="149809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Sensor temperatura </a:t>
            </a:r>
            <a:r>
              <a:rPr lang="es-ES" dirty="0" err="1"/>
              <a:t>tmp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DB5504-7F81-68DD-4FA3-30000ACF7801}"/>
              </a:ext>
            </a:extLst>
          </p:cNvPr>
          <p:cNvSpPr txBox="1"/>
          <p:nvPr/>
        </p:nvSpPr>
        <p:spPr>
          <a:xfrm>
            <a:off x="2123728" y="674477"/>
            <a:ext cx="68407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dirty="0" err="1"/>
              <a:t>setup</a:t>
            </a:r>
            <a:r>
              <a:rPr lang="es-ES" sz="2400" dirty="0"/>
              <a:t>()</a:t>
            </a:r>
          </a:p>
          <a:p>
            <a:r>
              <a:rPr lang="es-ES" sz="2400" dirty="0"/>
              <a:t>{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Serial.begin</a:t>
            </a:r>
            <a:r>
              <a:rPr lang="es-ES" sz="2400" dirty="0"/>
              <a:t>(9600);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analogReference</a:t>
            </a:r>
            <a:r>
              <a:rPr lang="es-ES" sz="2400" dirty="0"/>
              <a:t>(EXTERNAL);</a:t>
            </a:r>
          </a:p>
          <a:p>
            <a:r>
              <a:rPr lang="es-ES" sz="2400" dirty="0"/>
              <a:t>}</a:t>
            </a:r>
          </a:p>
          <a:p>
            <a:endParaRPr lang="es-ES" sz="2400" dirty="0"/>
          </a:p>
          <a:p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dirty="0" err="1"/>
              <a:t>loop</a:t>
            </a:r>
            <a:r>
              <a:rPr lang="es-ES" sz="2400" dirty="0"/>
              <a:t>()</a:t>
            </a:r>
          </a:p>
          <a:p>
            <a:r>
              <a:rPr lang="es-ES" sz="2400" dirty="0"/>
              <a:t>{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int</a:t>
            </a:r>
            <a:r>
              <a:rPr lang="es-ES" sz="2400" dirty="0"/>
              <a:t> valor = </a:t>
            </a:r>
            <a:r>
              <a:rPr lang="es-ES" sz="2400" dirty="0" err="1"/>
              <a:t>analogRead</a:t>
            </a:r>
            <a:r>
              <a:rPr lang="es-ES" sz="2400" dirty="0"/>
              <a:t>(A0);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int</a:t>
            </a:r>
            <a:r>
              <a:rPr lang="es-ES" sz="2400" dirty="0"/>
              <a:t> temperatura = </a:t>
            </a:r>
            <a:r>
              <a:rPr lang="es-ES" sz="2400" dirty="0" err="1"/>
              <a:t>map</a:t>
            </a:r>
            <a:r>
              <a:rPr lang="es-ES" sz="2400" dirty="0"/>
              <a:t>(valor,0,1023,-50,200);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Serial.print</a:t>
            </a:r>
            <a:r>
              <a:rPr lang="es-ES" sz="2400" dirty="0"/>
              <a:t>(F("Temperatura: "));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Serial.print</a:t>
            </a:r>
            <a:r>
              <a:rPr lang="es-ES" sz="2400" dirty="0"/>
              <a:t>(temperatura);</a:t>
            </a:r>
          </a:p>
          <a:p>
            <a:r>
              <a:rPr lang="es-ES" sz="2400" dirty="0"/>
              <a:t>  	</a:t>
            </a:r>
            <a:r>
              <a:rPr lang="es-ES" sz="2400" dirty="0" err="1"/>
              <a:t>Serial.println</a:t>
            </a:r>
            <a:r>
              <a:rPr lang="es-ES" sz="2400" dirty="0"/>
              <a:t>("\260C");</a:t>
            </a:r>
          </a:p>
          <a:p>
            <a:r>
              <a:rPr lang="es-E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4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490AE-7238-1529-F4E4-33B41D47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34098-EC1F-B451-3864-F5BE9EDD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Sensor Distancia HC-SR04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63E857-6A8C-44E7-CCFA-3BC1025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910"/>
            <a:ext cx="9144000" cy="39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0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81B4B-1378-3A6B-7B59-1351D864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73CAB-18A0-D31F-24CF-952CD1F4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Sensor Distancia HC-SR04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A82E74-C256-4236-F683-CB3BA6AC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1580892"/>
            <a:ext cx="8345065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BC54F-FB54-14E8-56E9-E555624E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4ED04-BBCA-D9CF-D30E-406AF07AF9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875" y="116632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Sensor Distancia HC-SR04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4AAC70-53D1-8508-942F-0046A18BD158}"/>
              </a:ext>
            </a:extLst>
          </p:cNvPr>
          <p:cNvSpPr txBox="1"/>
          <p:nvPr/>
        </p:nvSpPr>
        <p:spPr>
          <a:xfrm>
            <a:off x="683568" y="908720"/>
            <a:ext cx="35283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const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EchoPin</a:t>
            </a:r>
            <a:r>
              <a:rPr lang="es-ES" dirty="0"/>
              <a:t> = 4;</a:t>
            </a:r>
          </a:p>
          <a:p>
            <a:r>
              <a:rPr lang="es-ES" dirty="0" err="1"/>
              <a:t>const</a:t>
            </a:r>
            <a:r>
              <a:rPr lang="es-ES" dirty="0"/>
              <a:t> </a:t>
            </a:r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TriggerPin</a:t>
            </a:r>
            <a:r>
              <a:rPr lang="es-ES" dirty="0"/>
              <a:t> = 3;</a:t>
            </a:r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() {</a:t>
            </a:r>
          </a:p>
          <a:p>
            <a:r>
              <a:rPr lang="es-ES" dirty="0"/>
              <a:t>  </a:t>
            </a:r>
            <a:r>
              <a:rPr lang="es-ES" dirty="0" err="1"/>
              <a:t>Serial.begin</a:t>
            </a:r>
            <a:r>
              <a:rPr lang="es-ES" dirty="0"/>
              <a:t>(9600);</a:t>
            </a:r>
          </a:p>
          <a:p>
            <a:r>
              <a:rPr lang="es-ES" dirty="0"/>
              <a:t>  </a:t>
            </a:r>
            <a:r>
              <a:rPr lang="es-ES" dirty="0" err="1"/>
              <a:t>pinMode</a:t>
            </a:r>
            <a:r>
              <a:rPr lang="es-ES" dirty="0"/>
              <a:t>(</a:t>
            </a:r>
            <a:r>
              <a:rPr lang="es-ES" dirty="0" err="1"/>
              <a:t>TriggerPin</a:t>
            </a:r>
            <a:r>
              <a:rPr lang="es-ES" dirty="0"/>
              <a:t>, OUTPUT);</a:t>
            </a:r>
          </a:p>
          <a:p>
            <a:r>
              <a:rPr lang="es-ES" dirty="0"/>
              <a:t>  </a:t>
            </a:r>
            <a:r>
              <a:rPr lang="es-ES" dirty="0" err="1"/>
              <a:t>pinMode</a:t>
            </a:r>
            <a:r>
              <a:rPr lang="es-ES" dirty="0"/>
              <a:t>(</a:t>
            </a:r>
            <a:r>
              <a:rPr lang="es-ES" dirty="0" err="1"/>
              <a:t>EchoPin</a:t>
            </a:r>
            <a:r>
              <a:rPr lang="es-ES" dirty="0"/>
              <a:t>, INPUT);</a:t>
            </a:r>
          </a:p>
          <a:p>
            <a:r>
              <a:rPr lang="es-ES" dirty="0"/>
              <a:t>}</a:t>
            </a:r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() {</a:t>
            </a:r>
          </a:p>
          <a:p>
            <a:r>
              <a:rPr lang="es-ES" dirty="0"/>
              <a:t>  </a:t>
            </a:r>
            <a:r>
              <a:rPr lang="es-ES" dirty="0" err="1"/>
              <a:t>int</a:t>
            </a:r>
            <a:r>
              <a:rPr lang="es-ES" dirty="0"/>
              <a:t> cm = ping(</a:t>
            </a:r>
            <a:r>
              <a:rPr lang="es-ES" dirty="0" err="1"/>
              <a:t>TriggerPin</a:t>
            </a:r>
            <a:r>
              <a:rPr lang="es-ES" dirty="0"/>
              <a:t>, </a:t>
            </a:r>
            <a:r>
              <a:rPr lang="es-ES" dirty="0" err="1"/>
              <a:t>EchoPin</a:t>
            </a:r>
            <a:r>
              <a:rPr lang="es-ES" dirty="0"/>
              <a:t>);</a:t>
            </a:r>
          </a:p>
          <a:p>
            <a:r>
              <a:rPr lang="es-ES" dirty="0"/>
              <a:t>  </a:t>
            </a:r>
            <a:r>
              <a:rPr lang="es-ES" dirty="0" err="1"/>
              <a:t>Serial.print</a:t>
            </a:r>
            <a:r>
              <a:rPr lang="es-ES" dirty="0"/>
              <a:t>("Distancia: ");</a:t>
            </a:r>
          </a:p>
          <a:p>
            <a:r>
              <a:rPr lang="es-ES" dirty="0"/>
              <a:t>  </a:t>
            </a:r>
            <a:r>
              <a:rPr lang="es-ES" dirty="0" err="1"/>
              <a:t>Serial.println</a:t>
            </a:r>
            <a:r>
              <a:rPr lang="es-ES" dirty="0"/>
              <a:t>(cm);</a:t>
            </a:r>
          </a:p>
          <a:p>
            <a:r>
              <a:rPr lang="es-ES" dirty="0"/>
              <a:t>  </a:t>
            </a:r>
            <a:r>
              <a:rPr lang="es-ES" dirty="0" err="1"/>
              <a:t>delay</a:t>
            </a:r>
            <a:r>
              <a:rPr lang="es-ES" dirty="0"/>
              <a:t>(1000);</a:t>
            </a:r>
          </a:p>
          <a:p>
            <a:r>
              <a:rPr lang="es-ES" dirty="0"/>
              <a:t>}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8D2D67-A217-E84B-27A1-264CF0F75CC5}"/>
              </a:ext>
            </a:extLst>
          </p:cNvPr>
          <p:cNvSpPr txBox="1"/>
          <p:nvPr/>
        </p:nvSpPr>
        <p:spPr>
          <a:xfrm>
            <a:off x="4814267" y="908720"/>
            <a:ext cx="4078213" cy="313932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ES" dirty="0" err="1"/>
              <a:t>int</a:t>
            </a:r>
            <a:r>
              <a:rPr lang="es-ES" dirty="0"/>
              <a:t> ping(</a:t>
            </a:r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TriggerPin</a:t>
            </a:r>
            <a:r>
              <a:rPr lang="es-ES" dirty="0"/>
              <a:t>, </a:t>
            </a:r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EchoPin</a:t>
            </a:r>
            <a:r>
              <a:rPr lang="es-ES" dirty="0"/>
              <a:t>) {</a:t>
            </a:r>
          </a:p>
          <a:p>
            <a:r>
              <a:rPr lang="es-ES" dirty="0"/>
              <a:t> 	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duration</a:t>
            </a:r>
            <a:r>
              <a:rPr lang="es-ES" dirty="0"/>
              <a:t>, </a:t>
            </a:r>
            <a:r>
              <a:rPr lang="es-ES" dirty="0" err="1"/>
              <a:t>distanceCm</a:t>
            </a:r>
            <a:r>
              <a:rPr lang="es-ES" dirty="0"/>
              <a:t>;</a:t>
            </a:r>
          </a:p>
          <a:p>
            <a:r>
              <a:rPr lang="es-ES" dirty="0"/>
              <a:t>  	</a:t>
            </a:r>
            <a:r>
              <a:rPr lang="es-ES" dirty="0" err="1"/>
              <a:t>digitalWrite</a:t>
            </a:r>
            <a:r>
              <a:rPr lang="es-ES" dirty="0"/>
              <a:t>(</a:t>
            </a:r>
            <a:r>
              <a:rPr lang="es-ES" dirty="0" err="1"/>
              <a:t>TriggerPin</a:t>
            </a:r>
            <a:r>
              <a:rPr lang="es-ES" dirty="0"/>
              <a:t>, LOW); </a:t>
            </a:r>
          </a:p>
          <a:p>
            <a:r>
              <a:rPr lang="es-ES" dirty="0"/>
              <a:t>	</a:t>
            </a:r>
            <a:r>
              <a:rPr lang="es-ES" dirty="0" err="1"/>
              <a:t>delayMicroseconds</a:t>
            </a:r>
            <a:r>
              <a:rPr lang="es-ES" dirty="0"/>
              <a:t>(4);</a:t>
            </a:r>
          </a:p>
          <a:p>
            <a:r>
              <a:rPr lang="es-ES" dirty="0"/>
              <a:t>  	</a:t>
            </a:r>
            <a:r>
              <a:rPr lang="es-ES" dirty="0" err="1"/>
              <a:t>digitalWrite</a:t>
            </a:r>
            <a:r>
              <a:rPr lang="es-ES" dirty="0"/>
              <a:t>(</a:t>
            </a:r>
            <a:r>
              <a:rPr lang="es-ES" dirty="0" err="1"/>
              <a:t>TriggerPin</a:t>
            </a:r>
            <a:r>
              <a:rPr lang="es-ES" dirty="0"/>
              <a:t>, HIGH);  </a:t>
            </a:r>
          </a:p>
          <a:p>
            <a:r>
              <a:rPr lang="es-ES" dirty="0"/>
              <a:t>  	</a:t>
            </a:r>
            <a:r>
              <a:rPr lang="es-ES" dirty="0" err="1"/>
              <a:t>delayMicroseconds</a:t>
            </a:r>
            <a:r>
              <a:rPr lang="es-ES" dirty="0"/>
              <a:t>(10);</a:t>
            </a:r>
          </a:p>
          <a:p>
            <a:r>
              <a:rPr lang="es-ES" dirty="0"/>
              <a:t>  	</a:t>
            </a:r>
            <a:r>
              <a:rPr lang="es-ES" dirty="0" err="1"/>
              <a:t>digitalWrite</a:t>
            </a:r>
            <a:r>
              <a:rPr lang="es-ES" dirty="0"/>
              <a:t>(</a:t>
            </a:r>
            <a:r>
              <a:rPr lang="es-ES" dirty="0" err="1"/>
              <a:t>TriggerPin</a:t>
            </a:r>
            <a:r>
              <a:rPr lang="es-ES" dirty="0"/>
              <a:t>, LOW);</a:t>
            </a:r>
          </a:p>
          <a:p>
            <a:r>
              <a:rPr lang="es-ES" dirty="0"/>
              <a:t>  	</a:t>
            </a:r>
            <a:r>
              <a:rPr lang="es-ES" dirty="0" err="1"/>
              <a:t>duration</a:t>
            </a:r>
            <a:r>
              <a:rPr lang="es-ES" dirty="0"/>
              <a:t> = </a:t>
            </a:r>
            <a:r>
              <a:rPr lang="es-ES" dirty="0" err="1"/>
              <a:t>pulseIn</a:t>
            </a:r>
            <a:r>
              <a:rPr lang="es-ES" dirty="0"/>
              <a:t>(</a:t>
            </a:r>
            <a:r>
              <a:rPr lang="es-ES" dirty="0" err="1"/>
              <a:t>EchoPin</a:t>
            </a:r>
            <a:r>
              <a:rPr lang="es-ES" dirty="0"/>
              <a:t>, HIGH);  </a:t>
            </a:r>
          </a:p>
          <a:p>
            <a:r>
              <a:rPr lang="es-ES" dirty="0"/>
              <a:t>  	</a:t>
            </a:r>
            <a:r>
              <a:rPr lang="es-ES" dirty="0" err="1"/>
              <a:t>distanceCm</a:t>
            </a:r>
            <a:r>
              <a:rPr lang="es-ES" dirty="0"/>
              <a:t> = </a:t>
            </a:r>
            <a:r>
              <a:rPr lang="es-ES" dirty="0" err="1"/>
              <a:t>duration</a:t>
            </a:r>
            <a:r>
              <a:rPr lang="es-ES" dirty="0"/>
              <a:t> * 10 / 292/ 2;   </a:t>
            </a:r>
          </a:p>
          <a:p>
            <a:r>
              <a:rPr lang="es-ES" dirty="0"/>
              <a:t>  	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distanceCm</a:t>
            </a:r>
            <a:r>
              <a:rPr lang="es-ES" dirty="0"/>
              <a:t>;</a:t>
            </a:r>
          </a:p>
          <a:p>
            <a:r>
              <a:rPr lang="es-E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720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2A9B8-0FD9-5BEB-673E-62F7F570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E59AB-DA3B-6294-9514-8AA8B7C0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Sensor </a:t>
            </a:r>
            <a:r>
              <a:rPr lang="es-ES" dirty="0" err="1"/>
              <a:t>pir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46DD9F-285C-DAF8-8C4D-C0905AE0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5629052" cy="31683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4BC98E-7167-2281-957D-19975C97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92" y="2545063"/>
            <a:ext cx="3137881" cy="24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6A12-9350-391B-F9CA-7AF11571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76987-4F93-69FF-E692-991BE4F49F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875" y="188640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Sensor </a:t>
            </a:r>
            <a:r>
              <a:rPr lang="es-ES" dirty="0" err="1"/>
              <a:t>pir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743686-44DC-7983-309C-82BF68AA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5" y="1528497"/>
            <a:ext cx="838317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95FFC-4B7F-18B9-F4EE-AF87AE0D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1279C-A972-D3B0-0506-7655AA3C31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3648" y="188640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Sensor </a:t>
            </a:r>
            <a:r>
              <a:rPr lang="es-ES" dirty="0" err="1"/>
              <a:t>pir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5FCB42-D028-F8E5-8E25-470032D79F23}"/>
              </a:ext>
            </a:extLst>
          </p:cNvPr>
          <p:cNvSpPr txBox="1"/>
          <p:nvPr/>
        </p:nvSpPr>
        <p:spPr>
          <a:xfrm>
            <a:off x="827584" y="686821"/>
            <a:ext cx="89644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const</a:t>
            </a:r>
            <a:r>
              <a:rPr lang="es-ES" dirty="0"/>
              <a:t> byte </a:t>
            </a:r>
            <a:r>
              <a:rPr lang="es-ES" dirty="0" err="1"/>
              <a:t>interruptPin</a:t>
            </a:r>
            <a:r>
              <a:rPr lang="es-ES" dirty="0"/>
              <a:t> = 2;</a:t>
            </a:r>
          </a:p>
          <a:p>
            <a:r>
              <a:rPr lang="es-ES" dirty="0" err="1"/>
              <a:t>int</a:t>
            </a:r>
            <a:r>
              <a:rPr lang="es-ES" dirty="0"/>
              <a:t> </a:t>
            </a:r>
            <a:r>
              <a:rPr lang="es-ES" dirty="0" err="1"/>
              <a:t>contadorPulsos</a:t>
            </a:r>
            <a:r>
              <a:rPr lang="es-ES" dirty="0"/>
              <a:t>=0;</a:t>
            </a:r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setup</a:t>
            </a:r>
            <a:r>
              <a:rPr lang="es-ES" dirty="0"/>
              <a:t>() {</a:t>
            </a:r>
          </a:p>
          <a:p>
            <a:r>
              <a:rPr lang="es-ES" dirty="0"/>
              <a:t>      </a:t>
            </a:r>
            <a:r>
              <a:rPr lang="es-ES" dirty="0" err="1"/>
              <a:t>Serial.begin</a:t>
            </a:r>
            <a:r>
              <a:rPr lang="es-ES" dirty="0"/>
              <a:t>(9600);</a:t>
            </a:r>
          </a:p>
          <a:p>
            <a:r>
              <a:rPr lang="es-ES" dirty="0"/>
              <a:t>      </a:t>
            </a:r>
            <a:r>
              <a:rPr lang="es-ES" dirty="0" err="1"/>
              <a:t>pinMode</a:t>
            </a:r>
            <a:r>
              <a:rPr lang="es-ES" dirty="0"/>
              <a:t>(</a:t>
            </a:r>
            <a:r>
              <a:rPr lang="es-ES" dirty="0" err="1"/>
              <a:t>interruptPin</a:t>
            </a:r>
            <a:r>
              <a:rPr lang="es-ES" dirty="0"/>
              <a:t>, INPUT_PULLUP);</a:t>
            </a:r>
          </a:p>
          <a:p>
            <a:r>
              <a:rPr lang="es-ES" dirty="0"/>
              <a:t>      </a:t>
            </a:r>
            <a:r>
              <a:rPr lang="es-ES" dirty="0" err="1"/>
              <a:t>attachInterrupt</a:t>
            </a:r>
            <a:r>
              <a:rPr lang="es-ES" dirty="0"/>
              <a:t>(</a:t>
            </a:r>
            <a:r>
              <a:rPr lang="es-ES" dirty="0" err="1"/>
              <a:t>digitalPinToInterrupt</a:t>
            </a:r>
            <a:r>
              <a:rPr lang="es-ES" dirty="0"/>
              <a:t>(</a:t>
            </a:r>
            <a:r>
              <a:rPr lang="es-ES" dirty="0" err="1"/>
              <a:t>interruptPin</a:t>
            </a:r>
            <a:r>
              <a:rPr lang="es-ES" dirty="0"/>
              <a:t>), </a:t>
            </a:r>
            <a:r>
              <a:rPr lang="es-ES" dirty="0" err="1"/>
              <a:t>detectarPulso</a:t>
            </a:r>
            <a:r>
              <a:rPr lang="es-ES" dirty="0"/>
              <a:t>, RISING);</a:t>
            </a:r>
          </a:p>
          <a:p>
            <a:r>
              <a:rPr lang="es-ES" dirty="0"/>
              <a:t>    }</a:t>
            </a:r>
          </a:p>
          <a:p>
            <a:endParaRPr lang="es-ES" dirty="0"/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() {</a:t>
            </a:r>
          </a:p>
          <a:p>
            <a:r>
              <a:rPr lang="es-ES" dirty="0"/>
              <a:t>    }</a:t>
            </a:r>
          </a:p>
          <a:p>
            <a:endParaRPr lang="es-ES" dirty="0"/>
          </a:p>
          <a:p>
            <a:r>
              <a:rPr lang="es-ES" dirty="0" err="1"/>
              <a:t>void</a:t>
            </a:r>
            <a:r>
              <a:rPr lang="es-ES" dirty="0"/>
              <a:t> </a:t>
            </a:r>
            <a:r>
              <a:rPr lang="es-ES" dirty="0" err="1"/>
              <a:t>detectarPulso</a:t>
            </a:r>
            <a:r>
              <a:rPr lang="es-ES" dirty="0"/>
              <a:t>() {</a:t>
            </a:r>
          </a:p>
          <a:p>
            <a:r>
              <a:rPr lang="es-ES" dirty="0"/>
              <a:t>      </a:t>
            </a:r>
            <a:r>
              <a:rPr lang="es-ES" dirty="0" err="1"/>
              <a:t>contadorPulsos</a:t>
            </a:r>
            <a:r>
              <a:rPr lang="es-ES" dirty="0"/>
              <a:t>++;</a:t>
            </a:r>
          </a:p>
          <a:p>
            <a:r>
              <a:rPr lang="es-ES" dirty="0"/>
              <a:t>      </a:t>
            </a:r>
            <a:r>
              <a:rPr lang="es-ES" dirty="0" err="1"/>
              <a:t>Serial.print</a:t>
            </a:r>
            <a:r>
              <a:rPr lang="es-ES" dirty="0"/>
              <a:t>(F("Sensor activo -&gt; Pulso: "));</a:t>
            </a:r>
          </a:p>
          <a:p>
            <a:r>
              <a:rPr lang="es-ES" dirty="0"/>
              <a:t>      </a:t>
            </a:r>
            <a:r>
              <a:rPr lang="es-ES" dirty="0" err="1"/>
              <a:t>Serial.println</a:t>
            </a:r>
            <a:r>
              <a:rPr lang="es-ES" dirty="0"/>
              <a:t>(</a:t>
            </a:r>
            <a:r>
              <a:rPr lang="es-ES" dirty="0" err="1"/>
              <a:t>contadorPulsos</a:t>
            </a:r>
            <a:r>
              <a:rPr lang="es-ES" dirty="0"/>
              <a:t>);</a:t>
            </a:r>
          </a:p>
          <a:p>
            <a:r>
              <a:rPr lang="es-E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3074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92CC1-78FD-C633-F182-784C3BD5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interrupciones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B8225E-0F92-8035-5A77-3C7628F9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80" r="16592" b="11864"/>
          <a:stretch/>
        </p:blipFill>
        <p:spPr>
          <a:xfrm>
            <a:off x="1259632" y="1340768"/>
            <a:ext cx="6755202" cy="20882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698E1C1-C740-E35D-2849-BEA46974946C}"/>
              </a:ext>
            </a:extLst>
          </p:cNvPr>
          <p:cNvSpPr txBox="1"/>
          <p:nvPr/>
        </p:nvSpPr>
        <p:spPr>
          <a:xfrm>
            <a:off x="899592" y="3501008"/>
            <a:ext cx="79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rgbClr val="0000FF"/>
                </a:solidFill>
                <a:effectLst/>
                <a:latin typeface="Roboto Mono" panose="00000009000000000000" pitchFamily="49" charset="0"/>
              </a:rPr>
              <a:t>attachInterrupt</a:t>
            </a:r>
            <a:r>
              <a:rPr lang="es-E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s-ES" b="0" i="0" dirty="0" err="1">
                <a:solidFill>
                  <a:srgbClr val="0000FF"/>
                </a:solidFill>
                <a:effectLst/>
                <a:latin typeface="Roboto Mono" panose="00000009000000000000" pitchFamily="49" charset="0"/>
              </a:rPr>
              <a:t>digitalPinToInterrupt</a:t>
            </a:r>
            <a:r>
              <a:rPr lang="es-E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s-E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pin</a:t>
            </a:r>
            <a:r>
              <a:rPr lang="es-E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),</a:t>
            </a:r>
            <a:r>
              <a:rPr lang="es-E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ISR</a:t>
            </a:r>
            <a:r>
              <a:rPr lang="es-E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s-ES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s-ES" b="0" i="0" dirty="0" err="1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mode</a:t>
            </a:r>
            <a:r>
              <a:rPr lang="es-ES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)</a:t>
            </a:r>
            <a:endParaRPr lang="es-E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E13A829-74A1-C259-C40A-39CC2574A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571" y="3685674"/>
            <a:ext cx="2939182" cy="16004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mode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LOW</a:t>
            </a:r>
            <a:r>
              <a:rPr lang="es-ES" altLang="es-ES" sz="1200" dirty="0">
                <a:solidFill>
                  <a:srgbClr val="374146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pin esta en bajo</a:t>
            </a:r>
            <a:r>
              <a:rPr lang="es-ES" altLang="es-ES" sz="1200" dirty="0">
                <a:solidFill>
                  <a:srgbClr val="374146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pin cambia valor.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RISING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 pin pasa de bajo a alto</a:t>
            </a:r>
            <a:r>
              <a:rPr lang="es-ES" altLang="es-ES" sz="1200" dirty="0">
                <a:solidFill>
                  <a:srgbClr val="374146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FALLING</a:t>
            </a:r>
            <a:r>
              <a:rPr lang="es-ES" altLang="es-ES" sz="1200" dirty="0">
                <a:solidFill>
                  <a:srgbClr val="374146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pin pasa de alto a bajo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95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0A2E-3A89-1D14-4E64-BA12BD786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BF69D-92F3-611C-3A66-14294A56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servo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D00641-0D89-C3C0-A4EE-703EF6A1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90" t="5364" r="8616" b="6982"/>
          <a:stretch/>
        </p:blipFill>
        <p:spPr>
          <a:xfrm>
            <a:off x="539552" y="2204864"/>
            <a:ext cx="3096344" cy="33843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B69370-EED0-03D6-8504-6C90365E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04864"/>
            <a:ext cx="3717032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01B3-F0B6-ECB5-634C-A966A988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48F4B-FD72-20E2-97DB-F1459D9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servo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8DE4D3-B2D1-A701-5921-C9FB2739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91" y="2019102"/>
            <a:ext cx="6571343" cy="34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82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F1EAD-51E6-592F-3607-63DD1643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146BB-9F40-819A-4D96-4D2A3CA071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875" y="188640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servo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7187E54-7C0A-7B98-070D-F01C8D527B46}"/>
              </a:ext>
            </a:extLst>
          </p:cNvPr>
          <p:cNvSpPr txBox="1"/>
          <p:nvPr/>
        </p:nvSpPr>
        <p:spPr>
          <a:xfrm>
            <a:off x="1475656" y="713308"/>
            <a:ext cx="669674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/>
              <a:t>#include &lt;</a:t>
            </a:r>
            <a:r>
              <a:rPr lang="es-ES" sz="2000" dirty="0" err="1"/>
              <a:t>Servo.h</a:t>
            </a:r>
            <a:r>
              <a:rPr lang="es-ES" sz="2000" dirty="0"/>
              <a:t>&gt;</a:t>
            </a:r>
          </a:p>
          <a:p>
            <a:r>
              <a:rPr lang="es-ES" sz="2000" dirty="0"/>
              <a:t>Servo </a:t>
            </a:r>
            <a:r>
              <a:rPr lang="es-ES" sz="2000" dirty="0" err="1"/>
              <a:t>myservo</a:t>
            </a:r>
            <a:r>
              <a:rPr lang="es-ES" sz="2000" dirty="0"/>
              <a:t>; </a:t>
            </a:r>
          </a:p>
          <a:p>
            <a:r>
              <a:rPr lang="es-ES" sz="2000" dirty="0" err="1"/>
              <a:t>int</a:t>
            </a:r>
            <a:r>
              <a:rPr lang="es-ES" sz="2000" dirty="0"/>
              <a:t> </a:t>
            </a:r>
            <a:r>
              <a:rPr lang="es-ES" sz="2000" dirty="0" err="1"/>
              <a:t>pos</a:t>
            </a:r>
            <a:r>
              <a:rPr lang="es-ES" sz="2000" dirty="0"/>
              <a:t> = 0;    </a:t>
            </a:r>
          </a:p>
          <a:p>
            <a:r>
              <a:rPr lang="es-ES" sz="2000" dirty="0" err="1"/>
              <a:t>void</a:t>
            </a:r>
            <a:r>
              <a:rPr lang="es-ES" sz="2000" dirty="0"/>
              <a:t> </a:t>
            </a:r>
            <a:r>
              <a:rPr lang="es-ES" sz="2000" dirty="0" err="1"/>
              <a:t>setup</a:t>
            </a:r>
            <a:r>
              <a:rPr lang="es-ES" sz="2000" dirty="0"/>
              <a:t>() {</a:t>
            </a:r>
          </a:p>
          <a:p>
            <a:r>
              <a:rPr lang="es-ES" sz="2000" dirty="0"/>
              <a:t>  </a:t>
            </a:r>
            <a:r>
              <a:rPr lang="es-ES" sz="2000" dirty="0" err="1"/>
              <a:t>myservo.attach</a:t>
            </a:r>
            <a:r>
              <a:rPr lang="es-ES" sz="2000" dirty="0"/>
              <a:t>(7);  </a:t>
            </a:r>
          </a:p>
          <a:p>
            <a:r>
              <a:rPr lang="es-ES" sz="2000" dirty="0"/>
              <a:t>}</a:t>
            </a:r>
          </a:p>
          <a:p>
            <a:r>
              <a:rPr lang="es-ES" sz="2000" dirty="0" err="1"/>
              <a:t>void</a:t>
            </a:r>
            <a:r>
              <a:rPr lang="es-ES" sz="2000" dirty="0"/>
              <a:t> </a:t>
            </a:r>
            <a:r>
              <a:rPr lang="es-ES" sz="2000" dirty="0" err="1"/>
              <a:t>loop</a:t>
            </a:r>
            <a:r>
              <a:rPr lang="es-ES" sz="2000" dirty="0"/>
              <a:t>() {</a:t>
            </a:r>
          </a:p>
          <a:p>
            <a:r>
              <a:rPr lang="es-ES" sz="2000" dirty="0"/>
              <a:t>  </a:t>
            </a:r>
            <a:r>
              <a:rPr lang="es-ES" sz="2000" dirty="0" err="1"/>
              <a:t>for</a:t>
            </a:r>
            <a:r>
              <a:rPr lang="es-ES" sz="2000" dirty="0"/>
              <a:t> (</a:t>
            </a:r>
            <a:r>
              <a:rPr lang="es-ES" sz="2000" dirty="0" err="1"/>
              <a:t>pos</a:t>
            </a:r>
            <a:r>
              <a:rPr lang="es-ES" sz="2000" dirty="0"/>
              <a:t> = 0; </a:t>
            </a:r>
            <a:r>
              <a:rPr lang="es-ES" sz="2000" dirty="0" err="1"/>
              <a:t>pos</a:t>
            </a:r>
            <a:r>
              <a:rPr lang="es-ES" sz="2000" dirty="0"/>
              <a:t> &lt;= 180; </a:t>
            </a:r>
            <a:r>
              <a:rPr lang="es-ES" sz="2000" dirty="0" err="1"/>
              <a:t>pos</a:t>
            </a:r>
            <a:r>
              <a:rPr lang="es-ES" sz="2000" dirty="0"/>
              <a:t> += 1) { </a:t>
            </a:r>
          </a:p>
          <a:p>
            <a:r>
              <a:rPr lang="es-ES" sz="2000" dirty="0"/>
              <a:t>    </a:t>
            </a:r>
            <a:r>
              <a:rPr lang="es-ES" sz="2000" dirty="0" err="1"/>
              <a:t>myservo.write</a:t>
            </a:r>
            <a:r>
              <a:rPr lang="es-ES" sz="2000" dirty="0"/>
              <a:t>(</a:t>
            </a:r>
            <a:r>
              <a:rPr lang="es-ES" sz="2000" dirty="0" err="1"/>
              <a:t>pos</a:t>
            </a:r>
            <a:r>
              <a:rPr lang="es-ES" sz="2000" dirty="0"/>
              <a:t>);              </a:t>
            </a:r>
          </a:p>
          <a:p>
            <a:r>
              <a:rPr lang="es-ES" sz="2000" dirty="0"/>
              <a:t>    </a:t>
            </a:r>
            <a:r>
              <a:rPr lang="es-ES" sz="2000" dirty="0" err="1"/>
              <a:t>delay</a:t>
            </a:r>
            <a:r>
              <a:rPr lang="es-ES" sz="2000" dirty="0"/>
              <a:t>(15);                       </a:t>
            </a:r>
          </a:p>
          <a:p>
            <a:r>
              <a:rPr lang="es-ES" sz="2000" dirty="0"/>
              <a:t>  }</a:t>
            </a:r>
          </a:p>
          <a:p>
            <a:r>
              <a:rPr lang="es-ES" sz="2000" dirty="0"/>
              <a:t>  </a:t>
            </a:r>
            <a:r>
              <a:rPr lang="es-ES" sz="2000" dirty="0" err="1"/>
              <a:t>for</a:t>
            </a:r>
            <a:r>
              <a:rPr lang="es-ES" sz="2000" dirty="0"/>
              <a:t> (</a:t>
            </a:r>
            <a:r>
              <a:rPr lang="es-ES" sz="2000" dirty="0" err="1"/>
              <a:t>pos</a:t>
            </a:r>
            <a:r>
              <a:rPr lang="es-ES" sz="2000" dirty="0"/>
              <a:t> = 180; </a:t>
            </a:r>
            <a:r>
              <a:rPr lang="es-ES" sz="2000" dirty="0" err="1"/>
              <a:t>pos</a:t>
            </a:r>
            <a:r>
              <a:rPr lang="es-ES" sz="2000" dirty="0"/>
              <a:t> &gt;= 0; </a:t>
            </a:r>
            <a:r>
              <a:rPr lang="es-ES" sz="2000" dirty="0" err="1"/>
              <a:t>pos</a:t>
            </a:r>
            <a:r>
              <a:rPr lang="es-ES" sz="2000" dirty="0"/>
              <a:t> -= 1) { </a:t>
            </a:r>
          </a:p>
          <a:p>
            <a:r>
              <a:rPr lang="es-ES" sz="2000" dirty="0"/>
              <a:t>    </a:t>
            </a:r>
            <a:r>
              <a:rPr lang="es-ES" sz="2000" dirty="0" err="1"/>
              <a:t>myservo.write</a:t>
            </a:r>
            <a:r>
              <a:rPr lang="es-ES" sz="2000" dirty="0"/>
              <a:t>(</a:t>
            </a:r>
            <a:r>
              <a:rPr lang="es-ES" sz="2000" dirty="0" err="1"/>
              <a:t>pos</a:t>
            </a:r>
            <a:r>
              <a:rPr lang="es-ES" sz="2000" dirty="0"/>
              <a:t>);              </a:t>
            </a:r>
          </a:p>
          <a:p>
            <a:r>
              <a:rPr lang="es-ES" sz="2000" dirty="0"/>
              <a:t>    </a:t>
            </a:r>
            <a:r>
              <a:rPr lang="es-ES" sz="2000" dirty="0" err="1"/>
              <a:t>delay</a:t>
            </a:r>
            <a:r>
              <a:rPr lang="es-ES" sz="2000" dirty="0"/>
              <a:t>(15);                       </a:t>
            </a:r>
          </a:p>
          <a:p>
            <a:r>
              <a:rPr lang="es-ES" sz="2000" dirty="0"/>
              <a:t>  }</a:t>
            </a:r>
          </a:p>
          <a:p>
            <a:r>
              <a:rPr lang="es-E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8185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3B1A-C985-75C5-270E-30A97D2E4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74A16-8887-F5D4-5A5A-C52678325E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3118" y="177139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Motor </a:t>
            </a:r>
            <a:r>
              <a:rPr lang="es-ES" dirty="0" err="1"/>
              <a:t>cc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3C902C-83DE-7441-6708-0102455B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0" y="816494"/>
            <a:ext cx="5045512" cy="35261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1F9C07-7AB0-F49E-481A-F6BF17F1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62" y="734605"/>
            <a:ext cx="2808312" cy="28083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806B4A-516C-38FE-AB88-440B9DE2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221088"/>
            <a:ext cx="2143125" cy="2143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EF0167-4EC6-A8AC-7E1C-6F73FF7C1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645023"/>
            <a:ext cx="3258918" cy="29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EC6E-293B-D810-8ED8-8F30445B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AF2FD-B508-A8DA-A0AE-C406823EB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3118" y="177139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Motor </a:t>
            </a:r>
            <a:r>
              <a:rPr lang="es-ES" dirty="0" err="1"/>
              <a:t>cc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5712DB-4A02-A841-3CE9-6C8C7383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1256997"/>
            <a:ext cx="870706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8063-875B-712F-7FDF-E46B8EC5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36680-BD93-4373-0047-B63B22309D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3118" y="177139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Motor </a:t>
            </a:r>
            <a:r>
              <a:rPr lang="es-ES" dirty="0" err="1"/>
              <a:t>cc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A2B911-D059-9E2C-9856-AB0E589A5F9D}"/>
              </a:ext>
            </a:extLst>
          </p:cNvPr>
          <p:cNvSpPr txBox="1"/>
          <p:nvPr/>
        </p:nvSpPr>
        <p:spPr>
          <a:xfrm>
            <a:off x="2483768" y="908720"/>
            <a:ext cx="4576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vel</a:t>
            </a:r>
            <a:r>
              <a:rPr lang="es-ES" sz="2800" dirty="0"/>
              <a:t> = 0;    </a:t>
            </a:r>
          </a:p>
          <a:p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setup</a:t>
            </a:r>
            <a:r>
              <a:rPr lang="es-ES" sz="2800" dirty="0"/>
              <a:t>() {  </a:t>
            </a:r>
          </a:p>
          <a:p>
            <a:r>
              <a:rPr lang="es-ES" sz="2800" dirty="0"/>
              <a:t>}</a:t>
            </a:r>
          </a:p>
          <a:p>
            <a:endParaRPr lang="es-ES" sz="2800" dirty="0"/>
          </a:p>
          <a:p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loop</a:t>
            </a:r>
            <a:r>
              <a:rPr lang="es-ES" sz="2800" dirty="0"/>
              <a:t>() {</a:t>
            </a:r>
          </a:p>
          <a:p>
            <a:r>
              <a:rPr lang="es-ES" sz="2800" dirty="0"/>
              <a:t>  </a:t>
            </a:r>
            <a:r>
              <a:rPr lang="es-ES" sz="2800" dirty="0" err="1"/>
              <a:t>vel</a:t>
            </a:r>
            <a:r>
              <a:rPr lang="es-ES" sz="2800" dirty="0"/>
              <a:t>=</a:t>
            </a:r>
            <a:r>
              <a:rPr lang="es-ES" sz="2800" dirty="0" err="1"/>
              <a:t>analogRead</a:t>
            </a:r>
            <a:r>
              <a:rPr lang="es-ES" sz="2800" dirty="0"/>
              <a:t>(A0)/4;</a:t>
            </a:r>
          </a:p>
          <a:p>
            <a:r>
              <a:rPr lang="es-ES" sz="2800" dirty="0"/>
              <a:t>  </a:t>
            </a:r>
            <a:r>
              <a:rPr lang="es-ES" sz="2800" dirty="0" err="1"/>
              <a:t>analogWrite</a:t>
            </a:r>
            <a:r>
              <a:rPr lang="es-ES" sz="2800" dirty="0"/>
              <a:t>(3,vel);</a:t>
            </a:r>
          </a:p>
          <a:p>
            <a:r>
              <a:rPr lang="es-ES" sz="2800" dirty="0"/>
              <a:t>}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0581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38CF-91A9-954B-6BB5-C86E74A6C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F8CCF-2002-688B-2DDA-C646DCA814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3429" y="176423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interrupciones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926C54C-722D-CC68-EB73-280EEFBB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665354" cy="55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2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095F-378C-255E-9100-F26F4545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237D2-3E43-F6E7-58EF-74C1215F1E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3429" y="176423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interrupciones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34ED942-F42E-5A88-5002-81D835CDC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0" y="1052736"/>
            <a:ext cx="9001000" cy="44229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76176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const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byte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ledPin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=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98658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13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const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byte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interruptPin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=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98658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2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volatile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byte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state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=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811F3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LOW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void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setup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()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{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   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pinMode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ledPin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811F3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OUTPUT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);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   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pinMode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interruptPin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811F3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INPUT_PULLUP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);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   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attachInterrupt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digitalPinToInterrupt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interruptPin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),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70C1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blink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CHANGE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);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}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void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loop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()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{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   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digitalWrite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ledPin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,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state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);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}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void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blink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()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{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600" dirty="0">
                <a:solidFill>
                  <a:srgbClr val="000000"/>
                </a:solidFill>
                <a:latin typeface="Roboto Mono" panose="00000009000000000000" pitchFamily="49" charset="0"/>
                <a:cs typeface="Open Sans" panose="020B0606030504020204" pitchFamily="34" charset="0"/>
              </a:rPr>
              <a:t>    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state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 = !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state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;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451A5"/>
                </a:solidFill>
                <a:effectLst/>
                <a:latin typeface="Roboto Mono" panose="00000009000000000000" pitchFamily="49" charset="0"/>
                <a:cs typeface="Open Sans" panose="020B0606030504020204" pitchFamily="34" charset="0"/>
              </a:rPr>
              <a:t>}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8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C88F-8D95-281F-CCA0-3540807B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F4099-FCB8-B31E-EDAF-2430D4D0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Entrada/salida  analógica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C3C530-D4B8-B1E2-44B7-48DC473F6649}"/>
              </a:ext>
            </a:extLst>
          </p:cNvPr>
          <p:cNvSpPr txBox="1"/>
          <p:nvPr/>
        </p:nvSpPr>
        <p:spPr>
          <a:xfrm>
            <a:off x="1331640" y="2060848"/>
            <a:ext cx="65713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0" dirty="0">
                <a:solidFill>
                  <a:srgbClr val="FFC000"/>
                </a:solidFill>
                <a:effectLst/>
                <a:latin typeface="Roboto Mono" panose="00000009000000000000" pitchFamily="49" charset="0"/>
              </a:rPr>
              <a:t>Valor </a:t>
            </a:r>
            <a:r>
              <a:rPr lang="es-ES" sz="2800" b="0" i="0" dirty="0">
                <a:effectLst/>
                <a:latin typeface="Roboto Mono" panose="00000009000000000000" pitchFamily="49" charset="0"/>
              </a:rPr>
              <a:t>=</a:t>
            </a:r>
            <a:r>
              <a:rPr lang="es-ES" sz="2800" b="0" i="0" dirty="0">
                <a:solidFill>
                  <a:srgbClr val="FFC000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es-ES" sz="2800" b="0" i="0" dirty="0" err="1">
                <a:solidFill>
                  <a:srgbClr val="0000FF"/>
                </a:solidFill>
                <a:effectLst/>
                <a:latin typeface="Roboto Mono" panose="00000009000000000000" pitchFamily="49" charset="0"/>
              </a:rPr>
              <a:t>analogRead</a:t>
            </a:r>
            <a:r>
              <a:rPr lang="es-ES" sz="2800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s-ES" sz="2800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pin</a:t>
            </a:r>
            <a:r>
              <a:rPr lang="es-ES" sz="2800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s-ES" sz="2800" b="0" i="0" dirty="0">
                <a:effectLst/>
                <a:latin typeface="Roboto Mono" panose="00000009000000000000" pitchFamily="49" charset="0"/>
              </a:rPr>
              <a:t>;</a:t>
            </a:r>
          </a:p>
          <a:p>
            <a:r>
              <a:rPr lang="es-ES" sz="2800" dirty="0">
                <a:latin typeface="Roboto Mono" panose="00000009000000000000" pitchFamily="49" charset="0"/>
              </a:rPr>
              <a:t>//valor entre 0 a 1023</a:t>
            </a:r>
          </a:p>
          <a:p>
            <a:endParaRPr lang="es-ES" sz="2800" dirty="0">
              <a:latin typeface="Roboto Mono" panose="00000009000000000000" pitchFamily="49" charset="0"/>
            </a:endParaRPr>
          </a:p>
          <a:p>
            <a:r>
              <a:rPr lang="es-ES" sz="2800" b="0" i="0" dirty="0" err="1">
                <a:solidFill>
                  <a:srgbClr val="0000FF"/>
                </a:solidFill>
                <a:effectLst/>
                <a:latin typeface="Roboto Mono" panose="00000009000000000000" pitchFamily="49" charset="0"/>
              </a:rPr>
              <a:t>analogWrite</a:t>
            </a:r>
            <a:r>
              <a:rPr lang="es-ES" sz="2800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es-ES" sz="2800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pin</a:t>
            </a:r>
            <a:r>
              <a:rPr lang="es-ES" sz="2800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,</a:t>
            </a:r>
            <a:r>
              <a:rPr lang="es-ES" sz="2800" b="0" i="0" dirty="0">
                <a:solidFill>
                  <a:srgbClr val="374146"/>
                </a:solidFill>
                <a:effectLst/>
                <a:latin typeface="Roboto Mono" panose="00000009000000000000" pitchFamily="49" charset="0"/>
              </a:rPr>
              <a:t> valor</a:t>
            </a:r>
            <a:r>
              <a:rPr lang="es-ES" sz="2800" b="0" i="0" dirty="0">
                <a:solidFill>
                  <a:srgbClr val="0451A5"/>
                </a:solidFill>
                <a:effectLst/>
                <a:latin typeface="Roboto Mono" panose="00000009000000000000" pitchFamily="49" charset="0"/>
              </a:rPr>
              <a:t>)</a:t>
            </a:r>
            <a:r>
              <a:rPr lang="es-ES" sz="2800" b="0" i="0" dirty="0">
                <a:effectLst/>
                <a:latin typeface="Roboto Mono" panose="00000009000000000000" pitchFamily="49" charset="0"/>
              </a:rPr>
              <a:t>;</a:t>
            </a:r>
          </a:p>
          <a:p>
            <a:r>
              <a:rPr lang="es-ES" sz="2800" dirty="0">
                <a:latin typeface="Roboto Mono" panose="00000009000000000000" pitchFamily="49" charset="0"/>
              </a:rPr>
              <a:t>//valor entre 0 a 255</a:t>
            </a:r>
          </a:p>
          <a:p>
            <a:r>
              <a:rPr lang="es-ES" sz="2800" dirty="0">
                <a:latin typeface="Roboto Mono" panose="00000009000000000000" pitchFamily="49" charset="0"/>
              </a:rPr>
              <a:t>//pin 3, 5,6,9, 10 y 11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4689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2578B-1112-CB08-1F89-3196BBBE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FA386-8671-AA3B-A743-0F8FCB95FF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19672" y="61152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Entrada/Salida analógica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2B1F4E-1ED8-EE19-4B1A-FA731E3B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536654"/>
            <a:ext cx="4924439" cy="62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3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AEB4-F762-E2C9-7017-CFA81217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459F3-CBEC-DBBC-8B04-135273FDB0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75656" y="165119"/>
            <a:ext cx="6572250" cy="1049337"/>
          </a:xfrm>
        </p:spPr>
        <p:txBody>
          <a:bodyPr/>
          <a:lstStyle/>
          <a:p>
            <a:pPr algn="ctr"/>
            <a:r>
              <a:rPr lang="es-ES" dirty="0"/>
              <a:t>Entrada/salida analógica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31989D-733F-C6FF-C72F-1E9A773A8538}"/>
              </a:ext>
            </a:extLst>
          </p:cNvPr>
          <p:cNvSpPr txBox="1"/>
          <p:nvPr/>
        </p:nvSpPr>
        <p:spPr>
          <a:xfrm>
            <a:off x="1692276" y="689788"/>
            <a:ext cx="575944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entradaRojo</a:t>
            </a:r>
            <a:r>
              <a:rPr lang="es-ES" sz="1400" dirty="0"/>
              <a:t> = A0; 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entradaVerde</a:t>
            </a:r>
            <a:r>
              <a:rPr lang="es-ES" sz="1400" dirty="0"/>
              <a:t>= A2;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entradaAzul</a:t>
            </a:r>
            <a:r>
              <a:rPr lang="es-ES" sz="1400" dirty="0"/>
              <a:t> = A1;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salidaRojo</a:t>
            </a:r>
            <a:r>
              <a:rPr lang="es-ES" sz="1400" dirty="0"/>
              <a:t>=6;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salidaAzul</a:t>
            </a:r>
            <a:r>
              <a:rPr lang="es-ES" sz="1400" dirty="0"/>
              <a:t>=5;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</a:t>
            </a:r>
            <a:r>
              <a:rPr lang="es-ES" sz="1400" dirty="0" err="1"/>
              <a:t>salidaVerde</a:t>
            </a:r>
            <a:r>
              <a:rPr lang="es-ES" sz="1400" dirty="0"/>
              <a:t>=3;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verde = 0;  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rojo=0;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int</a:t>
            </a:r>
            <a:r>
              <a:rPr lang="es-ES" sz="1400" dirty="0"/>
              <a:t> azul=0;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setup</a:t>
            </a:r>
            <a:r>
              <a:rPr lang="es-ES" sz="1400" dirty="0"/>
              <a:t>() {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Serial.begin</a:t>
            </a:r>
            <a:r>
              <a:rPr lang="es-ES" sz="1400" dirty="0"/>
              <a:t>(9600);</a:t>
            </a:r>
          </a:p>
          <a:p>
            <a:r>
              <a:rPr lang="es-ES" sz="1400" dirty="0"/>
              <a:t>      }</a:t>
            </a:r>
          </a:p>
          <a:p>
            <a:r>
              <a:rPr lang="es-ES" sz="1400" dirty="0"/>
              <a:t>    </a:t>
            </a:r>
            <a:r>
              <a:rPr lang="es-ES" sz="1400" dirty="0" err="1"/>
              <a:t>void</a:t>
            </a:r>
            <a:r>
              <a:rPr lang="es-ES" sz="1400" dirty="0"/>
              <a:t> </a:t>
            </a:r>
            <a:r>
              <a:rPr lang="es-ES" sz="1400" dirty="0" err="1"/>
              <a:t>loop</a:t>
            </a:r>
            <a:r>
              <a:rPr lang="es-ES" sz="1400" dirty="0"/>
              <a:t>() {</a:t>
            </a:r>
          </a:p>
          <a:p>
            <a:r>
              <a:rPr lang="es-ES" sz="1400" dirty="0"/>
              <a:t>      	rojo = </a:t>
            </a:r>
            <a:r>
              <a:rPr lang="es-ES" sz="1400" dirty="0" err="1"/>
              <a:t>analogRead</a:t>
            </a:r>
            <a:r>
              <a:rPr lang="es-ES" sz="1400" dirty="0"/>
              <a:t>(</a:t>
            </a:r>
            <a:r>
              <a:rPr lang="es-ES" sz="1400" dirty="0" err="1"/>
              <a:t>entradaRojo</a:t>
            </a:r>
            <a:r>
              <a:rPr lang="es-ES" sz="1400" dirty="0"/>
              <a:t>);   </a:t>
            </a:r>
          </a:p>
          <a:p>
            <a:r>
              <a:rPr lang="es-ES" sz="1400" dirty="0"/>
              <a:t>      	azul = </a:t>
            </a:r>
            <a:r>
              <a:rPr lang="es-ES" sz="1400" dirty="0" err="1"/>
              <a:t>analogRead</a:t>
            </a:r>
            <a:r>
              <a:rPr lang="es-ES" sz="1400" dirty="0"/>
              <a:t>(</a:t>
            </a:r>
            <a:r>
              <a:rPr lang="es-ES" sz="1400" dirty="0" err="1"/>
              <a:t>entradaAzul</a:t>
            </a:r>
            <a:r>
              <a:rPr lang="es-ES" sz="1400" dirty="0"/>
              <a:t>);</a:t>
            </a:r>
          </a:p>
          <a:p>
            <a:r>
              <a:rPr lang="es-ES" sz="1400" dirty="0"/>
              <a:t>      	verde = </a:t>
            </a:r>
            <a:r>
              <a:rPr lang="es-ES" sz="1400" dirty="0" err="1"/>
              <a:t>analogRead</a:t>
            </a:r>
            <a:r>
              <a:rPr lang="es-ES" sz="1400" dirty="0"/>
              <a:t>(</a:t>
            </a:r>
            <a:r>
              <a:rPr lang="es-ES" sz="1400" dirty="0" err="1"/>
              <a:t>entradaVerde</a:t>
            </a:r>
            <a:r>
              <a:rPr lang="es-ES" sz="1400" dirty="0"/>
              <a:t>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analogWrite</a:t>
            </a:r>
            <a:r>
              <a:rPr lang="es-ES" sz="1400" dirty="0"/>
              <a:t>(</a:t>
            </a:r>
            <a:r>
              <a:rPr lang="es-ES" sz="1400" dirty="0" err="1"/>
              <a:t>salidaRojo,rojo</a:t>
            </a:r>
            <a:r>
              <a:rPr lang="es-ES" sz="1400" dirty="0"/>
              <a:t>/4);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analogWrite</a:t>
            </a:r>
            <a:r>
              <a:rPr lang="es-ES" sz="1400" dirty="0"/>
              <a:t>(</a:t>
            </a:r>
            <a:r>
              <a:rPr lang="es-ES" sz="1400" dirty="0" err="1"/>
              <a:t>salidaAzul,azul</a:t>
            </a:r>
            <a:r>
              <a:rPr lang="es-ES" sz="1400" dirty="0"/>
              <a:t>/4);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analogWrite</a:t>
            </a:r>
            <a:r>
              <a:rPr lang="es-ES" sz="1400" dirty="0"/>
              <a:t>(</a:t>
            </a:r>
            <a:r>
              <a:rPr lang="es-ES" sz="1400" dirty="0" err="1"/>
              <a:t>salidaVerde,verde</a:t>
            </a:r>
            <a:r>
              <a:rPr lang="es-ES" sz="1400" dirty="0"/>
              <a:t>/4);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Serial.print</a:t>
            </a:r>
            <a:r>
              <a:rPr lang="es-ES" sz="1400" dirty="0"/>
              <a:t>(rojo);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Serial.print</a:t>
            </a:r>
            <a:r>
              <a:rPr lang="es-ES" sz="1400" dirty="0"/>
              <a:t>("\t");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Serial.print</a:t>
            </a:r>
            <a:r>
              <a:rPr lang="es-ES" sz="1400" dirty="0"/>
              <a:t>(azul);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Serial.print</a:t>
            </a:r>
            <a:r>
              <a:rPr lang="es-ES" sz="1400" dirty="0"/>
              <a:t>("\t");</a:t>
            </a:r>
          </a:p>
          <a:p>
            <a:r>
              <a:rPr lang="es-ES" sz="1400" dirty="0"/>
              <a:t>      	</a:t>
            </a:r>
            <a:r>
              <a:rPr lang="es-ES" sz="1400" dirty="0" err="1"/>
              <a:t>Serial.println</a:t>
            </a:r>
            <a:r>
              <a:rPr lang="es-ES" sz="1400" dirty="0"/>
              <a:t>(verde);</a:t>
            </a:r>
          </a:p>
          <a:p>
            <a:r>
              <a:rPr lang="es-E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0993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5505-5880-45A1-9614-73E93899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63682-3993-5AE9-8EA8-68163291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lcd</a:t>
            </a:r>
            <a:endParaRPr lang="es-ES" dirty="0"/>
          </a:p>
        </p:txBody>
      </p:sp>
      <p:pic>
        <p:nvPicPr>
          <p:cNvPr id="3074" name="Picture 2" descr="LCD 16x2 con PIC">
            <a:extLst>
              <a:ext uri="{FF2B5EF4-FFF2-40B4-BE49-F238E27FC236}">
                <a16:creationId xmlns:a16="http://schemas.microsoft.com/office/drawing/2014/main" id="{9471D2D4-8E5D-894E-9CB5-E09AE0901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988840"/>
            <a:ext cx="4392488" cy="20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221D312-F01F-273C-6D55-04BF45F1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80" t="30560" r="3561" b="30560"/>
          <a:stretch/>
        </p:blipFill>
        <p:spPr>
          <a:xfrm>
            <a:off x="3851920" y="4208482"/>
            <a:ext cx="5040560" cy="22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13A90-3B4E-1B62-4684-65DFB3452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D0979-9F30-374A-17D3-1307A5A0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Display</a:t>
            </a:r>
            <a:r>
              <a:rPr lang="es-ES" dirty="0"/>
              <a:t> </a:t>
            </a:r>
            <a:r>
              <a:rPr lang="es-ES" dirty="0" err="1"/>
              <a:t>lcd</a:t>
            </a:r>
            <a:r>
              <a:rPr lang="es-ES" dirty="0"/>
              <a:t> I2C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4DF288-4EC2-B8DE-8935-5B36E432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0" y="1955821"/>
            <a:ext cx="8192643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166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13239</TotalTime>
  <Words>947</Words>
  <Application>Microsoft Office PowerPoint</Application>
  <PresentationFormat>Presentación en pantalla (4:3)</PresentationFormat>
  <Paragraphs>184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Gill Sans MT</vt:lpstr>
      <vt:lpstr>Open Sans</vt:lpstr>
      <vt:lpstr>Roboto Mono</vt:lpstr>
      <vt:lpstr>Galería</vt:lpstr>
      <vt:lpstr>Presentación de PowerPoint</vt:lpstr>
      <vt:lpstr>interrupciones</vt:lpstr>
      <vt:lpstr>interrupciones</vt:lpstr>
      <vt:lpstr>interrupciones</vt:lpstr>
      <vt:lpstr>Entrada/salida  analógica</vt:lpstr>
      <vt:lpstr>Entrada/Salida analógica</vt:lpstr>
      <vt:lpstr>Entrada/salida analógica</vt:lpstr>
      <vt:lpstr>Display lcd</vt:lpstr>
      <vt:lpstr>Display lcd I2C</vt:lpstr>
      <vt:lpstr>Display lcd (I2C)</vt:lpstr>
      <vt:lpstr>Sensor temperatura tmp</vt:lpstr>
      <vt:lpstr>Sensor temperatura tmp</vt:lpstr>
      <vt:lpstr>Sensor temperatura tmp</vt:lpstr>
      <vt:lpstr>Sensor Distancia HC-SR04</vt:lpstr>
      <vt:lpstr>Sensor Distancia HC-SR04</vt:lpstr>
      <vt:lpstr>Sensor Distancia HC-SR04</vt:lpstr>
      <vt:lpstr>Sensor pir</vt:lpstr>
      <vt:lpstr>Sensor pir</vt:lpstr>
      <vt:lpstr>Sensor pir</vt:lpstr>
      <vt:lpstr>servo</vt:lpstr>
      <vt:lpstr>servo</vt:lpstr>
      <vt:lpstr>servo</vt:lpstr>
      <vt:lpstr>Motor cc</vt:lpstr>
      <vt:lpstr>Motor cc</vt:lpstr>
      <vt:lpstr>Motor cc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VELAZQUEZ</dc:creator>
  <cp:lastModifiedBy>velazquez eduardo antonio</cp:lastModifiedBy>
  <cp:revision>125</cp:revision>
  <dcterms:created xsi:type="dcterms:W3CDTF">2015-08-27T04:01:01Z</dcterms:created>
  <dcterms:modified xsi:type="dcterms:W3CDTF">2024-12-10T16:08:28Z</dcterms:modified>
</cp:coreProperties>
</file>